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8" r:id="rId2"/>
    <p:sldId id="300" r:id="rId3"/>
    <p:sldId id="306" r:id="rId4"/>
    <p:sldId id="301" r:id="rId5"/>
    <p:sldId id="274" r:id="rId6"/>
    <p:sldId id="303" r:id="rId7"/>
    <p:sldId id="302" r:id="rId8"/>
    <p:sldId id="305" r:id="rId9"/>
    <p:sldId id="271" r:id="rId10"/>
    <p:sldId id="276" r:id="rId11"/>
    <p:sldId id="28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0BB5F1-4218-4FFE-888E-776435D227BC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87C58-22D8-4A0D-B5C6-246F19225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97DF1C-AF61-4877-AC69-A9C049460A13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3BB38-AC56-4598-9654-A84A66E8CC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97DF1C-AF61-4877-AC69-A9C049460A13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3BB38-AC56-4598-9654-A84A66E8CC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97DF1C-AF61-4877-AC69-A9C049460A13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3BB38-AC56-4598-9654-A84A66E8CC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97DF1C-AF61-4877-AC69-A9C049460A13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3BB38-AC56-4598-9654-A84A66E8CC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97DF1C-AF61-4877-AC69-A9C049460A13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3BB38-AC56-4598-9654-A84A66E8CC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97DF1C-AF61-4877-AC69-A9C049460A13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3BB38-AC56-4598-9654-A84A66E8CC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97DF1C-AF61-4877-AC69-A9C049460A13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3BB38-AC56-4598-9654-A84A66E8CC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97DF1C-AF61-4877-AC69-A9C049460A13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3BB38-AC56-4598-9654-A84A66E8CC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97DF1C-AF61-4877-AC69-A9C049460A13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3BB38-AC56-4598-9654-A84A66E8CC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97DF1C-AF61-4877-AC69-A9C049460A13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3BB38-AC56-4598-9654-A84A66E8CC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97DF1C-AF61-4877-AC69-A9C049460A13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3BB38-AC56-4598-9654-A84A66E8CC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F97DF1C-AF61-4877-AC69-A9C049460A13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C73BB38-AC56-4598-9654-A84A66E8CC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786058"/>
            <a:ext cx="8183880" cy="18002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100" b="1" dirty="0" smtClean="0">
                <a:solidFill>
                  <a:srgbClr val="852F74"/>
                </a:solidFill>
                <a:latin typeface="Times New Roman" pitchFamily="18" charset="0"/>
                <a:cs typeface="Times New Roman" pitchFamily="18" charset="0"/>
              </a:rPr>
              <a:t>О реализации основных направлений государственной политики по развитию конкуренции на территории Ярославского муниципального района</a:t>
            </a:r>
            <a:endParaRPr lang="ru-RU" sz="3100" b="1" dirty="0">
              <a:solidFill>
                <a:srgbClr val="852F7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svdiv\Desktop\ОЛЯ\буклет1\Герб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7" y="548680"/>
            <a:ext cx="122413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183880" cy="41879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5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ПОКАЗАТЕЛИ ОЦЕНКИ ДЕЯТЕЛЬНОСТИ ОМСУ ПО РАЗВИТИЮ КОНКУРЕНЦИИ  (производит департамент экономики и стратегического планирования ЯО):</a:t>
            </a:r>
          </a:p>
          <a:p>
            <a:pPr algn="ctr">
              <a:buNone/>
            </a:pPr>
            <a:endParaRPr lang="ru-RU" sz="15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7030A0"/>
              </a:buClr>
            </a:pPr>
            <a:r>
              <a:rPr lang="ru-RU" sz="1500" dirty="0" smtClean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052736"/>
            <a:ext cx="3960440" cy="11521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Наличие Соглашения о взаимодействии между Правительством области и администрацией МО по внедрению Стандарта развития конкуренции </a:t>
            </a:r>
            <a:endParaRPr lang="ru-RU" sz="1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4008" y="1124744"/>
            <a:ext cx="4032448" cy="11521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Наличие уполномоченного органа по содействию развитию конкуренции в МО (должностного лица), ответственных за выполнение ключевых показателей в разрезе рынков </a:t>
            </a:r>
            <a:endParaRPr lang="ru-RU" sz="1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2348880"/>
            <a:ext cx="3960440" cy="86409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Наличие рабочей группы </a:t>
            </a:r>
          </a:p>
          <a:p>
            <a:pPr algn="ctr"/>
            <a:r>
              <a:rPr lang="ru-RU" sz="1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 содействию развитию конкуренции (коллегиальный орган) в МО </a:t>
            </a:r>
            <a:endParaRPr lang="ru-RU" sz="1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3356992"/>
            <a:ext cx="3960440" cy="86409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Наличие утвержденного Плана мероприятий («дорожной карты») по содействию развитию конкуренции в МО </a:t>
            </a:r>
            <a:endParaRPr lang="ru-RU" sz="1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16016" y="2420888"/>
            <a:ext cx="4032448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 smtClean="0"/>
          </a:p>
          <a:p>
            <a:pPr algn="ctr"/>
            <a:r>
              <a:rPr lang="ru-RU" sz="1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Наличие  утвержденного </a:t>
            </a:r>
          </a:p>
          <a:p>
            <a:pPr algn="ctr"/>
            <a:r>
              <a:rPr lang="ru-RU" sz="1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Перечня ключевых показателей развития конкуренции в МО  </a:t>
            </a:r>
          </a:p>
          <a:p>
            <a:pPr algn="ctr"/>
            <a:endParaRPr lang="ru-RU" sz="1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4365104"/>
            <a:ext cx="3960440" cy="86409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Наличие на официальном сайте МО информативного раздела, посвященного содействию развитию конкуренции </a:t>
            </a:r>
            <a:endParaRPr lang="ru-RU" sz="1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16016" y="3356992"/>
            <a:ext cx="3960440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Участие в обучающих мероприятиях по развитию конкуренции в МО </a:t>
            </a:r>
            <a:endParaRPr lang="ru-RU" sz="1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16016" y="4293096"/>
            <a:ext cx="3888432" cy="10081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Наличие  на официальном сайте МО </a:t>
            </a:r>
          </a:p>
          <a:p>
            <a:pPr algn="ctr"/>
            <a:r>
              <a:rPr lang="ru-RU" sz="1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ссылки на опросы мнения субъектов предпринимательской деятельности и потребителей товаров и услуг </a:t>
            </a:r>
            <a:endParaRPr lang="ru-RU" sz="1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7544" y="5373216"/>
            <a:ext cx="4032448" cy="11521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Отсутствие решений антимонопольного органа о нарушении антимонопольного законодательства, законодательства о закупках, принятых в отношении ОМСУ и подведомственных учреждений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16016" y="5445224"/>
            <a:ext cx="3960440" cy="10081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Уровень достижения целевых значений ключевых показателей, установленных в плане мероприятий по содействию развитию конкуренции в МО</a:t>
            </a:r>
            <a:endParaRPr lang="ru-RU" sz="1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744705" y="3068513"/>
            <a:ext cx="764504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i="1" dirty="0">
                <a:solidFill>
                  <a:srgbClr val="934677"/>
                </a:solidFill>
                <a:latin typeface="Tahoma" pitchFamily="32" charset="0"/>
                <a:cs typeface="Tahoma" pitchFamily="32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1472" y="857232"/>
            <a:ext cx="8064896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Указ Президента Российской Федерации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 21 декабря 2017 года № 618 «Об основных направлениях государственной политики по развитию конкуренции», которым утвержден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Национальный план развития конкуренции в Российской Федерации на 2018 – 2020 годы. 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Перечень поручений Президента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Российской Федерации по итогам заседания Государственного совета Российской Федерации 5 апреля 2018 г. (Пр-817-ГС).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Приказ ФАС России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 29.08.2018 № 1232/18 «Об утверждении Методик по расчету ключевых показателей развития конкуренции в отраслях экономики в субъектах Российской Федерации». 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Распоряжение Правительства РФ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от 17 апреля 2019 г. № 768-р «Об утверждении Стандарта развития конкуренции в субъектах Российской Федерации»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Распоряжение Правительства РФ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 16 августа 2018 г. № 1697-р «О плане мероприятий ("дорожной карте") по развитию конкуренции в отраслях экономики РФ и переходу отдельных сфер естественных монополий из состояния естественной монополии в состояние конкурентного рынка на 2018 - 2020 гг.»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Указ Губернатора Ярославской области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 17.12.2021 № 401 «Об утверждении перечня товарных рынков Ярославской области и плана мероприятий («дорожной карты») по содействию развитию конкуренции в Ярославской области на 2022 – 2025 годы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03648" y="404664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Нормативная правовая база по развитию конкуренции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5149200" cy="1458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9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Стандарт развития конкуренции в субъектах Российской Федерации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утвержден распоряжением Правительства РФ от 17 апреля 2019 г. № 768-р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\\SERVERSH\share\Управление финансов\Медведева М.А\Антимонопольный комплаенс\совещание 04.09.2019\к презентации Стандарт конкуренции\1475687103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548681"/>
            <a:ext cx="289820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67544" y="1916832"/>
            <a:ext cx="79208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соответствии со Стандартом ОМСУ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(в рамках компетенции) необходимо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сформировать перечень товарных рынков, в отношении которых осуществляется (координируется) деятельность в установленных сферах ведения;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осуществлять подготовку проекта ежегодного доклада о состоянии и развитии конкуренции на установленных товарных рынках 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разработать  и утвердить проект «дорожной карты»;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обеспечить размещение информации о деятельности по содействию развитию конкуренции и соответствующие материалы на официальном сайте в сети «Интернет»;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рассматривать обращения субъектов предпринимательской деятельности, потребителей товаров, работ, услуг и общественных организаций, по вопросам содействия развитию конкуренции;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участвовать в проведении мониторинга состояния и развития конкуренции на установленных товарных рынках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183880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Федеральной антимонопольной службой утверждены методические рекомендации по расчету ключевых показателей развития конкуренции в отношении 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41 рынка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Субъекты РФ должны разработать проекты Дорожных карт в отношении 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менее 33 рынков.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Ярославской области определены 39 рынков.</a:t>
            </a:r>
          </a:p>
          <a:p>
            <a:pPr marL="0" indent="0">
              <a:buClr>
                <a:schemeClr val="accent2"/>
              </a:buClr>
              <a:buFont typeface="Wingdings" pitchFamily="2" charset="2"/>
              <a:buChar char="Ø"/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1 - в  сфере образования </a:t>
            </a:r>
          </a:p>
          <a:p>
            <a:pPr marL="0" indent="0">
              <a:buClr>
                <a:schemeClr val="accent2"/>
              </a:buClr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7 – торговля, услуги</a:t>
            </a:r>
          </a:p>
          <a:p>
            <a:pPr marL="0" indent="0">
              <a:buClr>
                <a:schemeClr val="accent2"/>
              </a:buClr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3 - жилищно-коммунального хозяйство</a:t>
            </a:r>
          </a:p>
          <a:p>
            <a:pPr marL="0" indent="0">
              <a:buClr>
                <a:schemeClr val="accent2"/>
              </a:buClr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6 – сельского хозяйства</a:t>
            </a:r>
          </a:p>
          <a:p>
            <a:pPr marL="0" indent="0">
              <a:buClr>
                <a:schemeClr val="accent2"/>
              </a:buClr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5 – строительства, землеустройства</a:t>
            </a:r>
          </a:p>
          <a:p>
            <a:pPr marL="0" indent="0">
              <a:buClr>
                <a:schemeClr val="accent2"/>
              </a:buClr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2 - культуры, физической культуры, спорта</a:t>
            </a:r>
          </a:p>
          <a:p>
            <a:pPr marL="0" indent="0">
              <a:buClr>
                <a:schemeClr val="accent2"/>
              </a:buClr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12 - промышленность, энергетика, добыча полезных ископаемых</a:t>
            </a:r>
          </a:p>
          <a:p>
            <a:pPr marL="0" indent="0">
              <a:buClr>
                <a:schemeClr val="accent2"/>
              </a:buClr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3 – пассажирские перевозки</a:t>
            </a:r>
          </a:p>
          <a:p>
            <a:pPr marL="0" indent="0">
              <a:buClr>
                <a:schemeClr val="accent2"/>
              </a:buClr>
              <a:buNone/>
            </a:pPr>
            <a:endParaRPr lang="ru-RU" sz="18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>
                <a:schemeClr val="accent2"/>
              </a:buClr>
              <a:buNone/>
            </a:pPr>
            <a:endParaRPr lang="ru-RU" sz="18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548680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СОДЕЙСТВИЕ РАЗВИТИЮ КОНКУРЕНЦИИ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260648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ОМСУ ответственные исполнители за достижение ключевых показателей </a:t>
            </a:r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4 рынкам из 39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которые согласовал ФАС России для Ярославской области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628800"/>
            <a:ext cx="1800200" cy="792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Сфера благоустройства городской среды 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1628800"/>
            <a:ext cx="1440160" cy="792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Рынок ритуальных услуг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67944" y="1628800"/>
            <a:ext cx="1872208" cy="792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Сфера ремонта автотранспортных средств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84168" y="1268760"/>
            <a:ext cx="2520280" cy="12241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Рынок оказания услуг </a:t>
            </a:r>
          </a:p>
          <a:p>
            <a:pPr algn="ctr"/>
            <a:r>
              <a:rPr lang="ru-RU" sz="13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перевозке пассажиров автомобильным транспортом по муниципальным маршрутам регулярных перевозок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2636912"/>
            <a:ext cx="2016224" cy="223224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Доля  выручки хозяйствующих субъектов частной формы собственности в общем объеме выручки всех хозяйствующих субъектов (за исключением государственного и муниципального участия), % </a:t>
            </a:r>
            <a:endParaRPr lang="ru-RU" sz="13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55776" y="2636912"/>
            <a:ext cx="1728192" cy="223224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Доля  выручки хозяйствующих субъектов частной формы собственности в общем объеме выручки всех хозяйствующих субъектов (всех форм собственности), %  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355976" y="2636912"/>
            <a:ext cx="1728192" cy="223224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Доля хозяйствующих субъектов частной формы собственности в общем количестве хозяйствующих субъектов (за исключением государственного и муниципального участия), % 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300192" y="2636912"/>
            <a:ext cx="2376264" cy="223224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Доля  перевезенных пассажиров в натуральном выражении хозяйствующими субъектами частной формы собственности в общем количестве перевезенных пассажиров всеми хозяйствующими субъектами (за исключением государственного и муниципального участия), % 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183880" cy="4187952"/>
          </a:xfrm>
        </p:spPr>
        <p:txBody>
          <a:bodyPr>
            <a:noAutofit/>
          </a:bodyPr>
          <a:lstStyle/>
          <a:p>
            <a:pPr marL="0" indent="0">
              <a:buClr>
                <a:schemeClr val="accent2"/>
              </a:buClr>
              <a:buFont typeface="Wingdings" pitchFamily="2" charset="2"/>
              <a:buChar char="v"/>
            </a:pPr>
            <a:r>
              <a:rPr lang="ru-RU" sz="1700" dirty="0" smtClean="0"/>
              <a:t>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Заключено Соглашение о внедрении в Ярославской области Стандарта развития конкуренции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между Правительством ЯО и Администрацией Ярославского муниципального района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10.02.2016</a:t>
            </a:r>
          </a:p>
          <a:p>
            <a:pPr marL="0" indent="0">
              <a:buClr>
                <a:schemeClr val="accent2"/>
              </a:buClr>
              <a:buFont typeface="Wingdings" pitchFamily="2" charset="2"/>
              <a:buChar char="v"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>
                <a:schemeClr val="accent2"/>
              </a:buClr>
              <a:buFont typeface="Wingdings" pitchFamily="2" charset="2"/>
              <a:buChar char="v"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Инвестиционный Совет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Ярославского муниципального района наделен полномочиями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по осуществлению общественного контроля по вопросам развития конкуренции, в состав совета дополнительно включены представители общественных организаций (Общественная палата ЯМР и ЯРО «Опора России» ЯМР). 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>
                <a:schemeClr val="accent2"/>
              </a:buClr>
              <a:buFont typeface="Wingdings" pitchFamily="2" charset="2"/>
              <a:buChar char="v"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v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Утвержден перечень ключевых показателей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развития конкуренции в Ярославском муниципальном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районе</a:t>
            </a:r>
          </a:p>
          <a:p>
            <a:pPr marL="0" indent="0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v"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v"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Разработан План мероприятий («дорожная карта»)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по  содействию  развитию конкуренции в Ярославском муниципальном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районе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>
                <a:schemeClr val="accent2"/>
              </a:buClr>
              <a:buNone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04664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Содействие развитию конкуренции  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Ярославском муниципальном районе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183880" cy="4187952"/>
          </a:xfrm>
        </p:spPr>
        <p:txBody>
          <a:bodyPr/>
          <a:lstStyle/>
          <a:p>
            <a:pPr>
              <a:buNone/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Ключевые показатели содействие развитию конкуренции  в Ярославском муниципальном районе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5805264"/>
            <a:ext cx="8064896" cy="86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Показатель «Рынок оказания услуг по перевозке пассажиров автомобильным транспортом по муниципальным маршрутам регулярных перевозок» не включен в Перечень рынков ЯМР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6" y="1124744"/>
          <a:ext cx="8208914" cy="4619459"/>
        </p:xfrm>
        <a:graphic>
          <a:graphicData uri="http://schemas.openxmlformats.org/drawingml/2006/table">
            <a:tbl>
              <a:tblPr/>
              <a:tblGrid>
                <a:gridCol w="432049"/>
                <a:gridCol w="1820682"/>
                <a:gridCol w="1584389"/>
                <a:gridCol w="927266"/>
                <a:gridCol w="927266"/>
                <a:gridCol w="927266"/>
                <a:gridCol w="795465"/>
                <a:gridCol w="794531"/>
              </a:tblGrid>
              <a:tr h="432546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5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5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рынка услуг, 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сферы 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деятельности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Рекомендованное значение 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ключевого показателя Федеральной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антимонопольной службой(%)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Доля организаций частной формы собственности в отраслях (сферах)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экономики Ярославского МР </a:t>
                      </a: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(%)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18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Факт на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1 января 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2024 </a:t>
                      </a: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г.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планируемые значения ключевых показателей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37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на 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1 января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2025 </a:t>
                      </a: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г.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на 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1 января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2026 </a:t>
                      </a: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г.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на 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1 января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2027 </a:t>
                      </a: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г.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на 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1 января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2028 </a:t>
                      </a: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г.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5621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Рынок ритуальных услуг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20,0% от числа организаций отрасли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100,0%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100,0%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100,0%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100,0%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100,0%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850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Сфера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благоустройства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городской среды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20,0% от числа организаций отрасли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70,8%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71,0%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72,0%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73,0%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75,0%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64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Сфера ремонта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автотранспортных средств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40,0% от числа организаций отрасли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100,0%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100,0%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100,0%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100,0%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100,0%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20888"/>
            <a:ext cx="8183880" cy="7920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9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Структурные подразделения Администрации ЯМР, </a:t>
            </a:r>
            <a:r>
              <a:rPr lang="ru-RU" sz="19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ответственные </a:t>
            </a:r>
          </a:p>
          <a:p>
            <a:pPr>
              <a:buNone/>
            </a:pPr>
            <a:r>
              <a:rPr lang="ru-RU" sz="19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достижение ключевых показателей</a:t>
            </a:r>
            <a:r>
              <a:rPr lang="ru-RU" sz="1900" u="sng" dirty="0" smtClean="0"/>
              <a:t>:</a:t>
            </a:r>
            <a:endParaRPr lang="ru-RU" sz="18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3220969"/>
          <a:ext cx="8136904" cy="156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5"/>
                <a:gridCol w="4752529"/>
              </a:tblGrid>
              <a:tr h="3198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Рынок ритуальных услуг</a:t>
                      </a:r>
                      <a:endParaRPr lang="ru-RU" sz="17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7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Администрации поселений ЯМР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556181"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Сфера  благоустройства 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городской среды</a:t>
                      </a:r>
                      <a:endParaRPr lang="ru-RU" sz="17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7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Администрации  поселений ЯМР,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7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МКУ «МФЦР» ЯМР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556181"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Сфера ремонта </a:t>
                      </a: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автотранспортных средств</a:t>
                      </a:r>
                      <a:endParaRPr lang="ru-RU" sz="17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7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Администрации  поселений ЯМР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/>
          <p:cNvPicPr/>
          <p:nvPr/>
        </p:nvPicPr>
        <p:blipFill>
          <a:blip r:embed="rId2" cstate="print"/>
          <a:srcRect l="4009" t="19658" r="53340" b="26211"/>
          <a:stretch>
            <a:fillRect/>
          </a:stretch>
        </p:blipFill>
        <p:spPr bwMode="auto">
          <a:xfrm>
            <a:off x="683568" y="692696"/>
            <a:ext cx="25336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491880" y="908720"/>
            <a:ext cx="496855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финансов и социально-экономического развития Администрации ЯМР определено </a:t>
            </a:r>
            <a:r>
              <a:rPr lang="ru-RU" sz="19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уполномоченным органом по содействию развитию конкуренция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4941168"/>
            <a:ext cx="79928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результатам работы формируется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доклад о состоянии и развитии конкурентной среды на рынках товаров, работ и услуг на территории Ярославского муниципального района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Доклад 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рассматривается и одобряется на </a:t>
            </a:r>
            <a:r>
              <a:rPr lang="ru-RU" sz="1600" b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Инвестиционном совете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ЯМР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по итогам направляется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Правительство ЯО для включения в доклад Губернатора ЯО</a:t>
            </a:r>
            <a:endParaRPr lang="ru-RU" sz="16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539552" y="476672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Ежегодно проводится мониторинг состояния и развития конкурентной среды на рынках товаров и услуг Ярославской области : 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683568" y="1484784"/>
          <a:ext cx="3888432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</a:tblGrid>
              <a:tr h="886983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Потребители товаров (услуг)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3257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Оценка удовлетворенности потребителей качеством товаров (услуг) и ценовой конкуренцией на рынках Ярославской области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4048" y="1556792"/>
          <a:ext cx="3384376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/>
              </a:tblGrid>
              <a:tr h="797367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Субъекты предпринимательской деятельности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6809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Оценка состояния и развития конкурентной среды на рынках товаров (услуг) Ярославской области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1331640" y="3789040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Анкеты размещены на портале органов государственной власти Ярославской области на странице департамента экономики и стратегического планирования ЯО в разделе «Конкуренция»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2411760" y="1196752"/>
            <a:ext cx="216024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6516216" y="1196752"/>
            <a:ext cx="189735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71472" y="4857760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Показатель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«Выполнение плана по анкетированию потребителей и субъектов предпринимательства в рамках проведения ежегодного мониторинга состояния и развития конкурентной среды на рынках товаров и услуг Ярославской области»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включен в Рейтинг-76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860</TotalTime>
  <Words>1131</Words>
  <Application>Microsoft Office PowerPoint</Application>
  <PresentationFormat>Экран (4:3)</PresentationFormat>
  <Paragraphs>142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 Александровна Медведева</dc:creator>
  <cp:lastModifiedBy>Марина Александровна Медведева</cp:lastModifiedBy>
  <cp:revision>175</cp:revision>
  <dcterms:created xsi:type="dcterms:W3CDTF">2019-08-27T06:41:56Z</dcterms:created>
  <dcterms:modified xsi:type="dcterms:W3CDTF">2025-01-16T13:21:29Z</dcterms:modified>
</cp:coreProperties>
</file>